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Merriweather" panose="020F0502020204030204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39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294692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Library Management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935968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Integrated Solution for Book Tracking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350198" y="554009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Built with </a:t>
            </a:r>
            <a:r>
              <a:rPr lang="en-US" sz="1900" dirty="0">
                <a:solidFill>
                  <a:srgbClr val="EEAEF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Java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| </a:t>
            </a:r>
            <a:r>
              <a:rPr lang="en-US" sz="1900" dirty="0">
                <a:solidFill>
                  <a:srgbClr val="24379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| JavaFX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256391-7EBB-E1F5-8B71-2F62F3C70410}"/>
              </a:ext>
            </a:extLst>
          </p:cNvPr>
          <p:cNvSpPr/>
          <p:nvPr/>
        </p:nvSpPr>
        <p:spPr>
          <a:xfrm>
            <a:off x="12866146" y="7433534"/>
            <a:ext cx="1764254" cy="796066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58083"/>
            <a:ext cx="7416403" cy="1850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Overview: Empowering Educational Libraries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198" y="3005138"/>
            <a:ext cx="741640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comprehensive solution designed to streamline operations for academic institutions, offering robust features for managing all aspects of a library.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350198" y="3859173"/>
            <a:ext cx="3609499" cy="1815465"/>
          </a:xfrm>
          <a:prstGeom prst="roundRect">
            <a:avLst>
              <a:gd name="adj" fmla="val 456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70464" y="4079438"/>
            <a:ext cx="275189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Complete Management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570464" y="4506397"/>
            <a:ext cx="3168968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Seamlessly manage books, students, librarians, and all library transactions.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103" y="3859173"/>
            <a:ext cx="3609499" cy="1815465"/>
          </a:xfrm>
          <a:prstGeom prst="roundRect">
            <a:avLst>
              <a:gd name="adj" fmla="val 4568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7368" y="4079438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Tracking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77368" y="4506397"/>
            <a:ext cx="3168968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Effortlessly track book issuance and returns, with integrated automated fine calculations.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350198" y="5872043"/>
            <a:ext cx="7416403" cy="1499473"/>
          </a:xfrm>
          <a:prstGeom prst="roundRect">
            <a:avLst>
              <a:gd name="adj" fmla="val 553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70464" y="6092309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Intuitive Interface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570464" y="6519267"/>
            <a:ext cx="6975872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user-friendly, tabbed interface ensures easy navigation and efficient workflow for all users.</a:t>
            </a:r>
            <a:endParaRPr lang="en-US" sz="15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8BA2A7-DA4E-1ADB-1F70-A3668F6B8B9C}"/>
              </a:ext>
            </a:extLst>
          </p:cNvPr>
          <p:cNvSpPr/>
          <p:nvPr/>
        </p:nvSpPr>
        <p:spPr>
          <a:xfrm>
            <a:off x="12521901" y="7648687"/>
            <a:ext cx="2108499" cy="580913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270" y="651629"/>
            <a:ext cx="6919674" cy="481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 (Part 1): Core Operations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829270" y="1363861"/>
            <a:ext cx="7485459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system provides essential functionalities to maintain an organized and efficient library environment.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270" y="2030016"/>
            <a:ext cx="385048" cy="385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9270" y="2607588"/>
            <a:ext cx="1925241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Book Management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829270" y="2940606"/>
            <a:ext cx="748545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Add, update, and delete books, with precise quantity tracking to maintain accurate inventory.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270" y="3495080"/>
            <a:ext cx="385048" cy="385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29270" y="4072652"/>
            <a:ext cx="1999655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 Management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829270" y="4405670"/>
            <a:ext cx="748545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Register new students and efficiently manage their personal details and borrowing history.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270" y="4960144"/>
            <a:ext cx="385048" cy="38504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29270" y="5537716"/>
            <a:ext cx="2294811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Librarian Authentication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829270" y="5870734"/>
            <a:ext cx="748545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Ensures secure access and operations through a dedicated login for library staff.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9270" y="6425208"/>
            <a:ext cx="385048" cy="38504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29270" y="7002780"/>
            <a:ext cx="2073354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Issue/Return Tracking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829270" y="7335798"/>
            <a:ext cx="748545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monitoring of all book transactions, ensuring accountability and preventing losses.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076444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Architecture: Layers of Functionality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198" y="2606516"/>
            <a:ext cx="741640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follows a clear architectural design, separating concerns for maintainability and scalability.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350198" y="3657957"/>
            <a:ext cx="3467338" cy="493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Layer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6350198" y="4348996"/>
            <a:ext cx="346733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Book.java: Defines book attributes and behaviors.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350198" y="5050036"/>
            <a:ext cx="346733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Student.java: Manages student information and interactions.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350198" y="5751076"/>
            <a:ext cx="346733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Librarian.java: Handles librarian data and authentication.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350198" y="6452116"/>
            <a:ext cx="346733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IssueReturn.java: Tracks borrowing and return specifics.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06883" y="3657957"/>
            <a:ext cx="3467338" cy="493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View Layer</a:t>
            </a:r>
            <a:endParaRPr lang="en-US" sz="3100" dirty="0"/>
          </a:p>
        </p:txBody>
      </p:sp>
      <p:sp>
        <p:nvSpPr>
          <p:cNvPr id="11" name="Text 8"/>
          <p:cNvSpPr/>
          <p:nvPr/>
        </p:nvSpPr>
        <p:spPr>
          <a:xfrm>
            <a:off x="10306883" y="4348996"/>
            <a:ext cx="346733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BookView.java: User interface for book management.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6883" y="5050036"/>
            <a:ext cx="346733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StudentView.java: Interface for student record handling.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06883" y="5751076"/>
            <a:ext cx="346733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LibrarianView.java: Login and administrative screens.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6883" y="6452116"/>
            <a:ext cx="346733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IssueReturnView.java: UI for transaction processing.</a:t>
            </a:r>
            <a:endParaRPr lang="en-US" sz="15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EE82AE-E91A-6F24-0B02-F6CB71451DD5}"/>
              </a:ext>
            </a:extLst>
          </p:cNvPr>
          <p:cNvSpPr/>
          <p:nvPr/>
        </p:nvSpPr>
        <p:spPr>
          <a:xfrm>
            <a:off x="12382052" y="7616414"/>
            <a:ext cx="2248348" cy="613186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054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705219"/>
            <a:ext cx="5325547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Java: The Core Logic Engine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863798" y="3447217"/>
            <a:ext cx="129028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Leveraging Java's robust capabilities, the system's backend is built for efficiency and reliability.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3884295"/>
            <a:ext cx="6451402" cy="641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4176" y="4686419"/>
            <a:ext cx="2257782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Object-Oriented Design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024176" y="5033248"/>
            <a:ext cx="6130647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Uses classes for </a:t>
            </a:r>
            <a:r>
              <a:rPr lang="en-US" sz="12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Book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2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2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Librarian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and </a:t>
            </a:r>
            <a:r>
              <a:rPr lang="en-US" sz="12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IssueReturn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entities, ensuring modular and reusable code.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84295"/>
            <a:ext cx="6451402" cy="6417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5577" y="4686419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Logic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7475577" y="5033248"/>
            <a:ext cx="6130647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Fine calculation is precisely implemented using Java's </a:t>
            </a:r>
            <a:r>
              <a:rPr lang="en-US" sz="12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LocalDate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r>
              <a:rPr lang="en-US" sz="12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ChronoUnit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accurate time-based penalties.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98" y="5707023"/>
            <a:ext cx="6451402" cy="6417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24176" y="6509147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 Application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1024176" y="6855976"/>
            <a:ext cx="6130647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LibraryMain.java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serves as the central entry point, coordinating all system operations and user interactions.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07023"/>
            <a:ext cx="6451402" cy="64174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75577" y="6509147"/>
            <a:ext cx="223099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Collections Framework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7475577" y="6855976"/>
            <a:ext cx="6130647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ArrayLists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are utilized for efficient in-memory data management, optimizing performance for frequently accessed data.</a:t>
            </a:r>
            <a:endParaRPr lang="en-US" sz="12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43B9AE-371F-799F-5979-76CA00341A61}"/>
              </a:ext>
            </a:extLst>
          </p:cNvPr>
          <p:cNvSpPr/>
          <p:nvPr/>
        </p:nvSpPr>
        <p:spPr>
          <a:xfrm>
            <a:off x="12457355" y="7594899"/>
            <a:ext cx="2173045" cy="634701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87743"/>
            <a:ext cx="1024973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SQL: Database Schema Foundation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252663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Four meticulously designed tables form the backbone of the system, ensuring data integrity and efficient retrieval.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319939"/>
            <a:ext cx="12902803" cy="3249454"/>
          </a:xfrm>
          <a:prstGeom prst="roundRect">
            <a:avLst>
              <a:gd name="adj" fmla="val 319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9038" y="3335179"/>
            <a:ext cx="1287101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27403" y="3490793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EAEF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Book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421035" y="3490793"/>
            <a:ext cx="378856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bookId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710857" y="3490793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title, publisher, quantity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79038" y="4041219"/>
            <a:ext cx="12871013" cy="706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27403" y="4196834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4379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421035" y="4196834"/>
            <a:ext cx="378856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studentId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710857" y="4196834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name, branch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038" y="4747260"/>
            <a:ext cx="1287101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7403" y="4902875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9115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Librarian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421035" y="4902875"/>
            <a:ext cx="378856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librarianId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710857" y="4902875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name, password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79038" y="5453301"/>
            <a:ext cx="12871013" cy="11008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127403" y="5608915"/>
            <a:ext cx="37923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3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IssueReturn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5421035" y="5608915"/>
            <a:ext cx="378856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Composite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710857" y="5608915"/>
            <a:ext cx="37923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studentId, bookId, issueDate, returnDate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863798" y="684704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Each table is structured to store specific information, interlinked to support all library operations.</a:t>
            </a:r>
            <a:endParaRPr lang="en-US" sz="1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8A2DF-B8D4-F015-5DD3-7B63845727F4}"/>
              </a:ext>
            </a:extLst>
          </p:cNvPr>
          <p:cNvSpPr/>
          <p:nvPr/>
        </p:nvSpPr>
        <p:spPr>
          <a:xfrm>
            <a:off x="12747812" y="7734748"/>
            <a:ext cx="1882588" cy="494852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49417"/>
            <a:ext cx="12551212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 Integration: Seamless Connectivity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863798" y="2251115"/>
            <a:ext cx="1290280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Reliable and secure database interaction is achieved through careful implementation of JDBC.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1887260" y="3062168"/>
            <a:ext cx="2931081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300" dirty="0">
                <a:solidFill>
                  <a:srgbClr val="EEAEF6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DBHelper.java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863798" y="3569137"/>
            <a:ext cx="3954542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Manages all database connections centrally using </a:t>
            </a:r>
            <a:r>
              <a:rPr lang="en-US" sz="18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JDBC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simplifying resource management.</a:t>
            </a:r>
            <a:endParaRPr lang="en-US" sz="1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51" y="2889885"/>
            <a:ext cx="4290179" cy="429017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201" y="3630990"/>
            <a:ext cx="350758" cy="3507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11941" y="3054548"/>
            <a:ext cx="2931081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24379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MySQL Database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9811941" y="3561517"/>
            <a:ext cx="3954661" cy="1140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Connects to '</a:t>
            </a:r>
            <a:r>
              <a:rPr lang="en-US" sz="18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library_db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' hosted locally at </a:t>
            </a:r>
            <a:r>
              <a:rPr lang="en-US" sz="18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localhost:3306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data persistence.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051" y="2889885"/>
            <a:ext cx="4290179" cy="4290179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8129" y="3996035"/>
            <a:ext cx="350758" cy="35075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11941" y="5383173"/>
            <a:ext cx="2931081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AFCBF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Prepared Statements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9811941" y="5890141"/>
            <a:ext cx="3954661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Ensures robust security by preventing </a:t>
            </a:r>
            <a:r>
              <a:rPr lang="en-US" sz="18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injection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through parameterized queries.</a:t>
            </a:r>
            <a:endParaRPr lang="en-US" sz="18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0051" y="2889885"/>
            <a:ext cx="4290179" cy="429017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03084" y="6087963"/>
            <a:ext cx="350758" cy="35075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164074" y="5383173"/>
            <a:ext cx="3654266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3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Transaction Management</a:t>
            </a:r>
            <a:endParaRPr lang="en-US" sz="2300" dirty="0"/>
          </a:p>
        </p:txBody>
      </p:sp>
      <p:sp>
        <p:nvSpPr>
          <p:cNvPr id="17" name="Text 9"/>
          <p:cNvSpPr/>
          <p:nvPr/>
        </p:nvSpPr>
        <p:spPr>
          <a:xfrm>
            <a:off x="863798" y="5890141"/>
            <a:ext cx="3954542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Includes </a:t>
            </a:r>
            <a:r>
              <a:rPr lang="en-US" sz="18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auto-commit control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to maintain data consistency and integrity across operations.</a:t>
            </a:r>
            <a:endParaRPr lang="en-US" sz="18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0051" y="2889885"/>
            <a:ext cx="4290179" cy="429017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11155" y="5722918"/>
            <a:ext cx="350758" cy="3507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02BF82-E270-1322-1D82-C6CB8525D8AB}"/>
              </a:ext>
            </a:extLst>
          </p:cNvPr>
          <p:cNvSpPr/>
          <p:nvPr/>
        </p:nvSpPr>
        <p:spPr>
          <a:xfrm>
            <a:off x="12743022" y="7670202"/>
            <a:ext cx="1887378" cy="533323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281297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You!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3798" y="395442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appreciate your time and interest in our Library Management System.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4626888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system is designed to revolutionize library operations, making management efficient, intuitive, and highly reliable.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564</Words>
  <Application>Microsoft Office PowerPoint</Application>
  <PresentationFormat>Custom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Consolas</vt:lpstr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Rajat Saini</cp:lastModifiedBy>
  <cp:revision>2</cp:revision>
  <dcterms:created xsi:type="dcterms:W3CDTF">2025-11-24T17:41:03Z</dcterms:created>
  <dcterms:modified xsi:type="dcterms:W3CDTF">2025-11-25T04:42:44Z</dcterms:modified>
</cp:coreProperties>
</file>